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907024"/>
            <a:ext cx="7477601" cy="1666399"/>
          </a:xfrm>
          <a:prstGeom prst="rect">
            <a:avLst/>
          </a:prstGeom>
          <a:noFill/>
          <a:ln/>
        </p:spPr>
        <p:txBody>
          <a:bodyPr wrap="square" rtlCol="0" anchor="t"/>
          <a:lstStyle/>
          <a:p>
            <a:pPr indent="0" marL="0">
              <a:lnSpc>
                <a:spcPts val="6561"/>
              </a:lnSpc>
              <a:buNone/>
            </a:pPr>
            <a:r>
              <a:rPr lang="en-US" sz="5249" dirty="0">
                <a:solidFill>
                  <a:srgbClr val="F5F0F0"/>
                </a:solidFill>
                <a:latin typeface="adonis-web" pitchFamily="34" charset="0"/>
                <a:ea typeface="adonis-web" pitchFamily="34" charset="-122"/>
                <a:cs typeface="adonis-web" pitchFamily="34" charset="-120"/>
              </a:rPr>
              <a:t>Quantum Computing: The Future of Technology</a:t>
            </a:r>
            <a:endParaRPr lang="en-US" sz="5249" dirty="0"/>
          </a:p>
        </p:txBody>
      </p:sp>
      <p:sp>
        <p:nvSpPr>
          <p:cNvPr id="6" name="Text 2"/>
          <p:cNvSpPr/>
          <p:nvPr/>
        </p:nvSpPr>
        <p:spPr>
          <a:xfrm>
            <a:off x="6319599" y="3906679"/>
            <a:ext cx="7477601"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represents the next frontier in technology, harnessing the unique properties of quantum mechanics to revolutionize data processing and problem-solving. This cutting-edge field promises to unlock unprecedented computational power, ushering in a new era of scientific breakthroughs and technological advancements.</a:t>
            </a:r>
            <a:endParaRPr lang="en-US" sz="1750" dirty="0"/>
          </a:p>
        </p:txBody>
      </p:sp>
      <p:sp>
        <p:nvSpPr>
          <p:cNvPr id="7" name="Shape 3"/>
          <p:cNvSpPr/>
          <p:nvPr/>
        </p:nvSpPr>
        <p:spPr>
          <a:xfrm>
            <a:off x="6319599" y="595026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5957887"/>
            <a:ext cx="340162" cy="340162"/>
          </a:xfrm>
          <a:prstGeom prst="rect">
            <a:avLst/>
          </a:prstGeom>
        </p:spPr>
      </p:pic>
      <p:sp>
        <p:nvSpPr>
          <p:cNvPr id="9" name="Text 4"/>
          <p:cNvSpPr/>
          <p:nvPr/>
        </p:nvSpPr>
        <p:spPr>
          <a:xfrm>
            <a:off x="6786086" y="5933599"/>
            <a:ext cx="1999774" cy="388858"/>
          </a:xfrm>
          <a:prstGeom prst="rect">
            <a:avLst/>
          </a:prstGeom>
          <a:noFill/>
          <a:ln/>
        </p:spPr>
        <p:txBody>
          <a:bodyPr wrap="none" rtlCol="0" anchor="t"/>
          <a:lstStyle/>
          <a:p>
            <a:pPr algn="l" indent="0" marL="0">
              <a:lnSpc>
                <a:spcPts val="3062"/>
              </a:lnSpc>
              <a:buNone/>
            </a:pPr>
            <a:r>
              <a:rPr lang="en-US" sz="2187" b="1" dirty="0">
                <a:solidFill>
                  <a:srgbClr val="E2E6E9"/>
                </a:solidFill>
                <a:latin typeface="adonis-web" pitchFamily="34" charset="0"/>
                <a:ea typeface="adonis-web" pitchFamily="34" charset="-122"/>
                <a:cs typeface="adonis-web" pitchFamily="34" charset="-120"/>
              </a:rPr>
              <a:t>by Natnael Sisay</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693307"/>
            <a:ext cx="8393073"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Introduction to Quantum Mechanics</a:t>
            </a:r>
            <a:endParaRPr lang="en-US" sz="4374" dirty="0"/>
          </a:p>
        </p:txBody>
      </p:sp>
      <p:sp>
        <p:nvSpPr>
          <p:cNvPr id="6" name="Shape 2"/>
          <p:cNvSpPr/>
          <p:nvPr/>
        </p:nvSpPr>
        <p:spPr>
          <a:xfrm>
            <a:off x="833199" y="2894528"/>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992148" y="2936200"/>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2970848"/>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Superposition</a:t>
            </a:r>
            <a:endParaRPr lang="en-US" sz="2187" dirty="0"/>
          </a:p>
        </p:txBody>
      </p:sp>
      <p:sp>
        <p:nvSpPr>
          <p:cNvPr id="9" name="Text 5"/>
          <p:cNvSpPr/>
          <p:nvPr/>
        </p:nvSpPr>
        <p:spPr>
          <a:xfrm>
            <a:off x="1555313" y="3451265"/>
            <a:ext cx="3820001" cy="1421606"/>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particles can exist in multiple states simultaneously, a phenomenon known as superposition, which forms the foundation of quantum computing.</a:t>
            </a:r>
            <a:endParaRPr lang="en-US" sz="1750" dirty="0"/>
          </a:p>
        </p:txBody>
      </p:sp>
      <p:sp>
        <p:nvSpPr>
          <p:cNvPr id="10" name="Shape 6"/>
          <p:cNvSpPr/>
          <p:nvPr/>
        </p:nvSpPr>
        <p:spPr>
          <a:xfrm>
            <a:off x="5597485" y="2894528"/>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5756434" y="2936200"/>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2970848"/>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Entanglement</a:t>
            </a:r>
            <a:endParaRPr lang="en-US" sz="2187" dirty="0"/>
          </a:p>
        </p:txBody>
      </p:sp>
      <p:sp>
        <p:nvSpPr>
          <p:cNvPr id="13" name="Text 9"/>
          <p:cNvSpPr/>
          <p:nvPr/>
        </p:nvSpPr>
        <p:spPr>
          <a:xfrm>
            <a:off x="6319599" y="3451265"/>
            <a:ext cx="3820001" cy="1421606"/>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particles can become "entangled," where the state of one particle is inextricably linked to the state of another, even over vast distances.</a:t>
            </a:r>
            <a:endParaRPr lang="en-US" sz="1750" dirty="0"/>
          </a:p>
        </p:txBody>
      </p:sp>
      <p:sp>
        <p:nvSpPr>
          <p:cNvPr id="14" name="Shape 10"/>
          <p:cNvSpPr/>
          <p:nvPr/>
        </p:nvSpPr>
        <p:spPr>
          <a:xfrm>
            <a:off x="833199" y="5268635"/>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992148" y="5310307"/>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344954"/>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Probabilistic Behavior</a:t>
            </a:r>
            <a:endParaRPr lang="en-US" sz="2187" dirty="0"/>
          </a:p>
        </p:txBody>
      </p:sp>
      <p:sp>
        <p:nvSpPr>
          <p:cNvPr id="17" name="Text 13"/>
          <p:cNvSpPr/>
          <p:nvPr/>
        </p:nvSpPr>
        <p:spPr>
          <a:xfrm>
            <a:off x="1555313" y="5825371"/>
            <a:ext cx="8584287"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systems exhibit probabilistic behavior, where the outcome of a measurement or observation is not deterministic but rather a distribution of possible states.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861304"/>
            <a:ext cx="7905393"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Principles of Quantum Computing</a:t>
            </a:r>
            <a:endParaRPr lang="en-US" sz="4374" dirty="0"/>
          </a:p>
        </p:txBody>
      </p:sp>
      <p:sp>
        <p:nvSpPr>
          <p:cNvPr id="5" name="Text 2"/>
          <p:cNvSpPr/>
          <p:nvPr/>
        </p:nvSpPr>
        <p:spPr>
          <a:xfrm>
            <a:off x="2517696" y="311110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Qubits</a:t>
            </a:r>
            <a:endParaRPr lang="en-US" sz="2187" dirty="0"/>
          </a:p>
        </p:txBody>
      </p:sp>
      <p:sp>
        <p:nvSpPr>
          <p:cNvPr id="6" name="Text 3"/>
          <p:cNvSpPr/>
          <p:nvPr/>
        </p:nvSpPr>
        <p:spPr>
          <a:xfrm>
            <a:off x="2517696" y="3680460"/>
            <a:ext cx="2836545"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The basic unit of information in quantum computing is the qubit, which can represent a 0, a 1, or a superposition of both states simultaneously.</a:t>
            </a:r>
            <a:endParaRPr lang="en-US" sz="1750" dirty="0"/>
          </a:p>
        </p:txBody>
      </p:sp>
      <p:sp>
        <p:nvSpPr>
          <p:cNvPr id="7" name="Text 4"/>
          <p:cNvSpPr/>
          <p:nvPr/>
        </p:nvSpPr>
        <p:spPr>
          <a:xfrm>
            <a:off x="5903833" y="311110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Quantum Algorithms</a:t>
            </a:r>
            <a:endParaRPr lang="en-US" sz="2187" dirty="0"/>
          </a:p>
        </p:txBody>
      </p:sp>
      <p:sp>
        <p:nvSpPr>
          <p:cNvPr id="8" name="Text 5"/>
          <p:cNvSpPr/>
          <p:nvPr/>
        </p:nvSpPr>
        <p:spPr>
          <a:xfrm>
            <a:off x="5903833" y="3680460"/>
            <a:ext cx="2836545" cy="2132409"/>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algorithms leverage the unique properties of quantum mechanics to perform certain computations exponentially faster than classical computers.</a:t>
            </a:r>
            <a:endParaRPr lang="en-US" sz="1750" dirty="0"/>
          </a:p>
        </p:txBody>
      </p:sp>
      <p:sp>
        <p:nvSpPr>
          <p:cNvPr id="9" name="Text 6"/>
          <p:cNvSpPr/>
          <p:nvPr/>
        </p:nvSpPr>
        <p:spPr>
          <a:xfrm>
            <a:off x="9289971" y="3111103"/>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Quantum Gates</a:t>
            </a:r>
            <a:endParaRPr lang="en-US" sz="2187" dirty="0"/>
          </a:p>
        </p:txBody>
      </p:sp>
      <p:sp>
        <p:nvSpPr>
          <p:cNvPr id="10" name="Text 7"/>
          <p:cNvSpPr/>
          <p:nvPr/>
        </p:nvSpPr>
        <p:spPr>
          <a:xfrm>
            <a:off x="9289971" y="3680460"/>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gates are the building blocks of quantum circuits, allowing for the manipulation and transformation of qubits to perform specific computational tasks.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075855"/>
          </a:xfrm>
          <a:prstGeom prst="rect">
            <a:avLst/>
          </a:prstGeom>
        </p:spPr>
      </p:pic>
      <p:sp>
        <p:nvSpPr>
          <p:cNvPr id="5" name="Text 1"/>
          <p:cNvSpPr/>
          <p:nvPr/>
        </p:nvSpPr>
        <p:spPr>
          <a:xfrm>
            <a:off x="3729514" y="2533055"/>
            <a:ext cx="6224945" cy="518874"/>
          </a:xfrm>
          <a:prstGeom prst="rect">
            <a:avLst/>
          </a:prstGeom>
          <a:noFill/>
          <a:ln/>
        </p:spPr>
        <p:txBody>
          <a:bodyPr wrap="none" rtlCol="0" anchor="t"/>
          <a:lstStyle/>
          <a:p>
            <a:pPr indent="0" marL="0">
              <a:lnSpc>
                <a:spcPts val="4086"/>
              </a:lnSpc>
              <a:buNone/>
            </a:pPr>
            <a:r>
              <a:rPr lang="en-US" sz="3269" dirty="0">
                <a:solidFill>
                  <a:srgbClr val="F5F0F0"/>
                </a:solidFill>
                <a:latin typeface="adonis-web" pitchFamily="34" charset="0"/>
                <a:ea typeface="adonis-web" pitchFamily="34" charset="-122"/>
                <a:cs typeface="adonis-web" pitchFamily="34" charset="-120"/>
              </a:rPr>
              <a:t>Advantages of Quantum Computing</a:t>
            </a:r>
            <a:endParaRPr lang="en-US" sz="3269" dirty="0"/>
          </a:p>
        </p:txBody>
      </p:sp>
      <p:sp>
        <p:nvSpPr>
          <p:cNvPr id="6" name="Shape 2"/>
          <p:cNvSpPr/>
          <p:nvPr/>
        </p:nvSpPr>
        <p:spPr>
          <a:xfrm>
            <a:off x="7298531" y="3301008"/>
            <a:ext cx="33099" cy="4471273"/>
          </a:xfrm>
          <a:prstGeom prst="roundRect">
            <a:avLst>
              <a:gd name="adj" fmla="val 225785"/>
            </a:avLst>
          </a:prstGeom>
          <a:solidFill>
            <a:srgbClr val="194A99"/>
          </a:solidFill>
          <a:ln/>
        </p:spPr>
      </p:sp>
      <p:sp>
        <p:nvSpPr>
          <p:cNvPr id="7" name="Shape 3"/>
          <p:cNvSpPr/>
          <p:nvPr/>
        </p:nvSpPr>
        <p:spPr>
          <a:xfrm>
            <a:off x="6547128" y="3600926"/>
            <a:ext cx="581144" cy="33099"/>
          </a:xfrm>
          <a:prstGeom prst="roundRect">
            <a:avLst>
              <a:gd name="adj" fmla="val 225785"/>
            </a:avLst>
          </a:prstGeom>
          <a:solidFill>
            <a:srgbClr val="194A99"/>
          </a:solidFill>
          <a:ln/>
        </p:spPr>
      </p:sp>
      <p:sp>
        <p:nvSpPr>
          <p:cNvPr id="8" name="Shape 4"/>
          <p:cNvSpPr/>
          <p:nvPr/>
        </p:nvSpPr>
        <p:spPr>
          <a:xfrm>
            <a:off x="7128272" y="3430786"/>
            <a:ext cx="373618" cy="373618"/>
          </a:xfrm>
          <a:prstGeom prst="roundRect">
            <a:avLst>
              <a:gd name="adj" fmla="val 20002"/>
            </a:avLst>
          </a:prstGeom>
          <a:solidFill>
            <a:srgbClr val="003180"/>
          </a:solidFill>
          <a:ln w="7620">
            <a:solidFill>
              <a:srgbClr val="194A99"/>
            </a:solidFill>
            <a:prstDash val="solid"/>
          </a:ln>
        </p:spPr>
      </p:sp>
      <p:sp>
        <p:nvSpPr>
          <p:cNvPr id="9" name="Text 5"/>
          <p:cNvSpPr/>
          <p:nvPr/>
        </p:nvSpPr>
        <p:spPr>
          <a:xfrm>
            <a:off x="7246977" y="3461861"/>
            <a:ext cx="136088" cy="311348"/>
          </a:xfrm>
          <a:prstGeom prst="rect">
            <a:avLst/>
          </a:prstGeom>
          <a:noFill/>
          <a:ln/>
        </p:spPr>
        <p:txBody>
          <a:bodyPr wrap="none" rtlCol="0" anchor="t"/>
          <a:lstStyle/>
          <a:p>
            <a:pPr algn="ctr" indent="0" marL="0">
              <a:lnSpc>
                <a:spcPts val="2452"/>
              </a:lnSpc>
              <a:buNone/>
            </a:pPr>
            <a:r>
              <a:rPr lang="en-US" sz="1961" dirty="0">
                <a:solidFill>
                  <a:srgbClr val="E2E6E9"/>
                </a:solidFill>
                <a:latin typeface="adonis-web" pitchFamily="34" charset="0"/>
                <a:ea typeface="adonis-web" pitchFamily="34" charset="-122"/>
                <a:cs typeface="adonis-web" pitchFamily="34" charset="-120"/>
              </a:rPr>
              <a:t>1</a:t>
            </a:r>
            <a:endParaRPr lang="en-US" sz="1961" dirty="0"/>
          </a:p>
        </p:txBody>
      </p:sp>
      <p:sp>
        <p:nvSpPr>
          <p:cNvPr id="10" name="Text 6"/>
          <p:cNvSpPr/>
          <p:nvPr/>
        </p:nvSpPr>
        <p:spPr>
          <a:xfrm>
            <a:off x="4325898" y="3466981"/>
            <a:ext cx="2075855" cy="259556"/>
          </a:xfrm>
          <a:prstGeom prst="rect">
            <a:avLst/>
          </a:prstGeom>
          <a:noFill/>
          <a:ln/>
        </p:spPr>
        <p:txBody>
          <a:bodyPr wrap="none" rtlCol="0" anchor="t"/>
          <a:lstStyle/>
          <a:p>
            <a:pPr algn="r" indent="0" marL="0">
              <a:lnSpc>
                <a:spcPts val="2043"/>
              </a:lnSpc>
              <a:buNone/>
            </a:pPr>
            <a:r>
              <a:rPr lang="en-US" sz="1635" dirty="0">
                <a:solidFill>
                  <a:srgbClr val="E2E6E9"/>
                </a:solidFill>
                <a:latin typeface="adonis-web" pitchFamily="34" charset="0"/>
                <a:ea typeface="adonis-web" pitchFamily="34" charset="-122"/>
                <a:cs typeface="adonis-web" pitchFamily="34" charset="-120"/>
              </a:rPr>
              <a:t>Speed</a:t>
            </a:r>
            <a:endParaRPr lang="en-US" sz="1635" dirty="0"/>
          </a:p>
        </p:txBody>
      </p:sp>
      <p:sp>
        <p:nvSpPr>
          <p:cNvPr id="11" name="Text 7"/>
          <p:cNvSpPr/>
          <p:nvPr/>
        </p:nvSpPr>
        <p:spPr>
          <a:xfrm>
            <a:off x="3729514" y="3826073"/>
            <a:ext cx="2672239" cy="1328737"/>
          </a:xfrm>
          <a:prstGeom prst="rect">
            <a:avLst/>
          </a:prstGeom>
          <a:noFill/>
          <a:ln/>
        </p:spPr>
        <p:txBody>
          <a:bodyPr wrap="square" rtlCol="0" anchor="t"/>
          <a:lstStyle/>
          <a:p>
            <a:pPr algn="r" indent="0" marL="0">
              <a:lnSpc>
                <a:spcPts val="2092"/>
              </a:lnSpc>
              <a:buNone/>
            </a:pPr>
            <a:r>
              <a:rPr lang="en-US" sz="1308" dirty="0">
                <a:solidFill>
                  <a:srgbClr val="E2E6E9"/>
                </a:solidFill>
                <a:latin typeface="adonis-web" pitchFamily="34" charset="0"/>
                <a:ea typeface="adonis-web" pitchFamily="34" charset="-122"/>
                <a:cs typeface="adonis-web" pitchFamily="34" charset="-120"/>
              </a:rPr>
              <a:t>Quantum computers can solve certain problems, such as factoring large numbers and searching unstructured databases, exponentially faster than classical computers.</a:t>
            </a:r>
            <a:endParaRPr lang="en-US" sz="1308" dirty="0"/>
          </a:p>
        </p:txBody>
      </p:sp>
      <p:sp>
        <p:nvSpPr>
          <p:cNvPr id="12" name="Shape 8"/>
          <p:cNvSpPr/>
          <p:nvPr/>
        </p:nvSpPr>
        <p:spPr>
          <a:xfrm>
            <a:off x="7501890" y="4431149"/>
            <a:ext cx="581144" cy="33099"/>
          </a:xfrm>
          <a:prstGeom prst="roundRect">
            <a:avLst>
              <a:gd name="adj" fmla="val 225785"/>
            </a:avLst>
          </a:prstGeom>
          <a:solidFill>
            <a:srgbClr val="194A99"/>
          </a:solidFill>
          <a:ln/>
        </p:spPr>
      </p:sp>
      <p:sp>
        <p:nvSpPr>
          <p:cNvPr id="13" name="Shape 9"/>
          <p:cNvSpPr/>
          <p:nvPr/>
        </p:nvSpPr>
        <p:spPr>
          <a:xfrm>
            <a:off x="7128272" y="4261009"/>
            <a:ext cx="373618" cy="373618"/>
          </a:xfrm>
          <a:prstGeom prst="roundRect">
            <a:avLst>
              <a:gd name="adj" fmla="val 20002"/>
            </a:avLst>
          </a:prstGeom>
          <a:solidFill>
            <a:srgbClr val="003180"/>
          </a:solidFill>
          <a:ln w="7620">
            <a:solidFill>
              <a:srgbClr val="194A99"/>
            </a:solidFill>
            <a:prstDash val="solid"/>
          </a:ln>
        </p:spPr>
      </p:sp>
      <p:sp>
        <p:nvSpPr>
          <p:cNvPr id="14" name="Text 10"/>
          <p:cNvSpPr/>
          <p:nvPr/>
        </p:nvSpPr>
        <p:spPr>
          <a:xfrm>
            <a:off x="7246977" y="4292084"/>
            <a:ext cx="136088" cy="311348"/>
          </a:xfrm>
          <a:prstGeom prst="rect">
            <a:avLst/>
          </a:prstGeom>
          <a:noFill/>
          <a:ln/>
        </p:spPr>
        <p:txBody>
          <a:bodyPr wrap="none" rtlCol="0" anchor="t"/>
          <a:lstStyle/>
          <a:p>
            <a:pPr algn="ctr" indent="0" marL="0">
              <a:lnSpc>
                <a:spcPts val="2452"/>
              </a:lnSpc>
              <a:buNone/>
            </a:pPr>
            <a:r>
              <a:rPr lang="en-US" sz="1961" dirty="0">
                <a:solidFill>
                  <a:srgbClr val="E2E6E9"/>
                </a:solidFill>
                <a:latin typeface="adonis-web" pitchFamily="34" charset="0"/>
                <a:ea typeface="adonis-web" pitchFamily="34" charset="-122"/>
                <a:cs typeface="adonis-web" pitchFamily="34" charset="-120"/>
              </a:rPr>
              <a:t>2</a:t>
            </a:r>
            <a:endParaRPr lang="en-US" sz="1961" dirty="0"/>
          </a:p>
        </p:txBody>
      </p:sp>
      <p:sp>
        <p:nvSpPr>
          <p:cNvPr id="15" name="Text 11"/>
          <p:cNvSpPr/>
          <p:nvPr/>
        </p:nvSpPr>
        <p:spPr>
          <a:xfrm>
            <a:off x="8228409" y="4297204"/>
            <a:ext cx="2075855" cy="259556"/>
          </a:xfrm>
          <a:prstGeom prst="rect">
            <a:avLst/>
          </a:prstGeom>
          <a:noFill/>
          <a:ln/>
        </p:spPr>
        <p:txBody>
          <a:bodyPr wrap="none" rtlCol="0" anchor="t"/>
          <a:lstStyle/>
          <a:p>
            <a:pPr algn="l" indent="0" marL="0">
              <a:lnSpc>
                <a:spcPts val="2043"/>
              </a:lnSpc>
              <a:buNone/>
            </a:pPr>
            <a:r>
              <a:rPr lang="en-US" sz="1635" dirty="0">
                <a:solidFill>
                  <a:srgbClr val="E2E6E9"/>
                </a:solidFill>
                <a:latin typeface="adonis-web" pitchFamily="34" charset="0"/>
                <a:ea typeface="adonis-web" pitchFamily="34" charset="-122"/>
                <a:cs typeface="adonis-web" pitchFamily="34" charset="-120"/>
              </a:rPr>
              <a:t>Efficiency</a:t>
            </a:r>
            <a:endParaRPr lang="en-US" sz="1635" dirty="0"/>
          </a:p>
        </p:txBody>
      </p:sp>
      <p:sp>
        <p:nvSpPr>
          <p:cNvPr id="16" name="Text 12"/>
          <p:cNvSpPr/>
          <p:nvPr/>
        </p:nvSpPr>
        <p:spPr>
          <a:xfrm>
            <a:off x="8228409" y="4656296"/>
            <a:ext cx="2672358" cy="1328737"/>
          </a:xfrm>
          <a:prstGeom prst="rect">
            <a:avLst/>
          </a:prstGeom>
          <a:noFill/>
          <a:ln/>
        </p:spPr>
        <p:txBody>
          <a:bodyPr wrap="square" rtlCol="0" anchor="t"/>
          <a:lstStyle/>
          <a:p>
            <a:pPr algn="l" indent="0" marL="0">
              <a:lnSpc>
                <a:spcPts val="2092"/>
              </a:lnSpc>
              <a:buNone/>
            </a:pPr>
            <a:r>
              <a:rPr lang="en-US" sz="1308" dirty="0">
                <a:solidFill>
                  <a:srgbClr val="E2E6E9"/>
                </a:solidFill>
                <a:latin typeface="adonis-web" pitchFamily="34" charset="0"/>
                <a:ea typeface="adonis-web" pitchFamily="34" charset="-122"/>
                <a:cs typeface="adonis-web" pitchFamily="34" charset="-120"/>
              </a:rPr>
              <a:t>Quantum computers can operate with a fraction of the energy and resources required by traditional computers, making them more energy-efficient and environmentally friendly.</a:t>
            </a:r>
            <a:endParaRPr lang="en-US" sz="1308" dirty="0"/>
          </a:p>
        </p:txBody>
      </p:sp>
      <p:sp>
        <p:nvSpPr>
          <p:cNvPr id="17" name="Shape 13"/>
          <p:cNvSpPr/>
          <p:nvPr/>
        </p:nvSpPr>
        <p:spPr>
          <a:xfrm>
            <a:off x="6547128" y="5786676"/>
            <a:ext cx="581144" cy="33099"/>
          </a:xfrm>
          <a:prstGeom prst="roundRect">
            <a:avLst>
              <a:gd name="adj" fmla="val 225785"/>
            </a:avLst>
          </a:prstGeom>
          <a:solidFill>
            <a:srgbClr val="194A99"/>
          </a:solidFill>
          <a:ln/>
        </p:spPr>
      </p:sp>
      <p:sp>
        <p:nvSpPr>
          <p:cNvPr id="18" name="Shape 14"/>
          <p:cNvSpPr/>
          <p:nvPr/>
        </p:nvSpPr>
        <p:spPr>
          <a:xfrm>
            <a:off x="7128272" y="5616535"/>
            <a:ext cx="373618" cy="373618"/>
          </a:xfrm>
          <a:prstGeom prst="roundRect">
            <a:avLst>
              <a:gd name="adj" fmla="val 20002"/>
            </a:avLst>
          </a:prstGeom>
          <a:solidFill>
            <a:srgbClr val="003180"/>
          </a:solidFill>
          <a:ln w="7620">
            <a:solidFill>
              <a:srgbClr val="194A99"/>
            </a:solidFill>
            <a:prstDash val="solid"/>
          </a:ln>
        </p:spPr>
      </p:sp>
      <p:sp>
        <p:nvSpPr>
          <p:cNvPr id="19" name="Text 15"/>
          <p:cNvSpPr/>
          <p:nvPr/>
        </p:nvSpPr>
        <p:spPr>
          <a:xfrm>
            <a:off x="7246977" y="5647611"/>
            <a:ext cx="136088" cy="311348"/>
          </a:xfrm>
          <a:prstGeom prst="rect">
            <a:avLst/>
          </a:prstGeom>
          <a:noFill/>
          <a:ln/>
        </p:spPr>
        <p:txBody>
          <a:bodyPr wrap="none" rtlCol="0" anchor="t"/>
          <a:lstStyle/>
          <a:p>
            <a:pPr algn="ctr" indent="0" marL="0">
              <a:lnSpc>
                <a:spcPts val="2452"/>
              </a:lnSpc>
              <a:buNone/>
            </a:pPr>
            <a:r>
              <a:rPr lang="en-US" sz="1961" dirty="0">
                <a:solidFill>
                  <a:srgbClr val="E2E6E9"/>
                </a:solidFill>
                <a:latin typeface="adonis-web" pitchFamily="34" charset="0"/>
                <a:ea typeface="adonis-web" pitchFamily="34" charset="-122"/>
                <a:cs typeface="adonis-web" pitchFamily="34" charset="-120"/>
              </a:rPr>
              <a:t>3</a:t>
            </a:r>
            <a:endParaRPr lang="en-US" sz="1961" dirty="0"/>
          </a:p>
        </p:txBody>
      </p:sp>
      <p:sp>
        <p:nvSpPr>
          <p:cNvPr id="20" name="Text 16"/>
          <p:cNvSpPr/>
          <p:nvPr/>
        </p:nvSpPr>
        <p:spPr>
          <a:xfrm>
            <a:off x="4325898" y="5652730"/>
            <a:ext cx="2075855" cy="259556"/>
          </a:xfrm>
          <a:prstGeom prst="rect">
            <a:avLst/>
          </a:prstGeom>
          <a:noFill/>
          <a:ln/>
        </p:spPr>
        <p:txBody>
          <a:bodyPr wrap="none" rtlCol="0" anchor="t"/>
          <a:lstStyle/>
          <a:p>
            <a:pPr algn="r" indent="0" marL="0">
              <a:lnSpc>
                <a:spcPts val="2043"/>
              </a:lnSpc>
              <a:buNone/>
            </a:pPr>
            <a:r>
              <a:rPr lang="en-US" sz="1635" dirty="0">
                <a:solidFill>
                  <a:srgbClr val="E2E6E9"/>
                </a:solidFill>
                <a:latin typeface="adonis-web" pitchFamily="34" charset="0"/>
                <a:ea typeface="adonis-web" pitchFamily="34" charset="-122"/>
                <a:cs typeface="adonis-web" pitchFamily="34" charset="-120"/>
              </a:rPr>
              <a:t>Cryptography</a:t>
            </a:r>
            <a:endParaRPr lang="en-US" sz="1635" dirty="0"/>
          </a:p>
        </p:txBody>
      </p:sp>
      <p:sp>
        <p:nvSpPr>
          <p:cNvPr id="21" name="Text 17"/>
          <p:cNvSpPr/>
          <p:nvPr/>
        </p:nvSpPr>
        <p:spPr>
          <a:xfrm>
            <a:off x="3729514" y="6011823"/>
            <a:ext cx="2672239" cy="1594485"/>
          </a:xfrm>
          <a:prstGeom prst="rect">
            <a:avLst/>
          </a:prstGeom>
          <a:noFill/>
          <a:ln/>
        </p:spPr>
        <p:txBody>
          <a:bodyPr wrap="square" rtlCol="0" anchor="t"/>
          <a:lstStyle/>
          <a:p>
            <a:pPr algn="r" indent="0" marL="0">
              <a:lnSpc>
                <a:spcPts val="2092"/>
              </a:lnSpc>
              <a:buNone/>
            </a:pPr>
            <a:r>
              <a:rPr lang="en-US" sz="1308" dirty="0">
                <a:solidFill>
                  <a:srgbClr val="E2E6E9"/>
                </a:solidFill>
                <a:latin typeface="adonis-web" pitchFamily="34" charset="0"/>
                <a:ea typeface="adonis-web" pitchFamily="34" charset="-122"/>
                <a:cs typeface="adonis-web" pitchFamily="34" charset="-120"/>
              </a:rPr>
              <a:t>Quantum computers will be able to break many of the encryption methods used today, but they also present opportunities for the development of unbreakable quantum-secure cryptography.</a:t>
            </a:r>
            <a:endParaRPr lang="en-US" sz="1308"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514118"/>
            <a:ext cx="9594890" cy="1388745"/>
          </a:xfrm>
          <a:prstGeom prst="rect">
            <a:avLst/>
          </a:prstGeom>
          <a:noFill/>
          <a:ln/>
        </p:spPr>
        <p:txBody>
          <a:bodyPr wrap="squar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Current Applications of Quantum Computing</a:t>
            </a:r>
            <a:endParaRPr lang="en-US" sz="4374" dirty="0"/>
          </a:p>
        </p:txBody>
      </p:sp>
      <p:sp>
        <p:nvSpPr>
          <p:cNvPr id="5" name="Text 2"/>
          <p:cNvSpPr/>
          <p:nvPr/>
        </p:nvSpPr>
        <p:spPr>
          <a:xfrm>
            <a:off x="2517696" y="3458289"/>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Financial Modeling</a:t>
            </a:r>
            <a:endParaRPr lang="en-US" sz="2187" dirty="0"/>
          </a:p>
        </p:txBody>
      </p:sp>
      <p:sp>
        <p:nvSpPr>
          <p:cNvPr id="6" name="Text 3"/>
          <p:cNvSpPr/>
          <p:nvPr/>
        </p:nvSpPr>
        <p:spPr>
          <a:xfrm>
            <a:off x="2517696" y="4027646"/>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computers can simulate complex financial models and optimize investment portfolios, leading to more accurate predictions and improved decision-making in the financial sector.</a:t>
            </a:r>
            <a:endParaRPr lang="en-US" sz="1750" dirty="0"/>
          </a:p>
        </p:txBody>
      </p:sp>
      <p:sp>
        <p:nvSpPr>
          <p:cNvPr id="7" name="Text 4"/>
          <p:cNvSpPr/>
          <p:nvPr/>
        </p:nvSpPr>
        <p:spPr>
          <a:xfrm>
            <a:off x="5903833" y="3458289"/>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Quantum Chemistry</a:t>
            </a:r>
            <a:endParaRPr lang="en-US" sz="2187" dirty="0"/>
          </a:p>
        </p:txBody>
      </p:sp>
      <p:sp>
        <p:nvSpPr>
          <p:cNvPr id="8" name="Text 5"/>
          <p:cNvSpPr/>
          <p:nvPr/>
        </p:nvSpPr>
        <p:spPr>
          <a:xfrm>
            <a:off x="5903833" y="4027646"/>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computers can simulate the behavior of complex molecules and chemical reactions, accelerating drug discovery and the development of new materials.</a:t>
            </a:r>
            <a:endParaRPr lang="en-US" sz="1750" dirty="0"/>
          </a:p>
        </p:txBody>
      </p:sp>
      <p:sp>
        <p:nvSpPr>
          <p:cNvPr id="9" name="Text 6"/>
          <p:cNvSpPr/>
          <p:nvPr/>
        </p:nvSpPr>
        <p:spPr>
          <a:xfrm>
            <a:off x="9289971" y="3458289"/>
            <a:ext cx="2777490" cy="347186"/>
          </a:xfrm>
          <a:prstGeom prst="rect">
            <a:avLst/>
          </a:prstGeom>
          <a:noFill/>
          <a:ln/>
        </p:spPr>
        <p:txBody>
          <a:bodyPr wrap="none" rtlCol="0" anchor="t"/>
          <a:lstStyle/>
          <a:p>
            <a:pPr indent="0" marL="0">
              <a:lnSpc>
                <a:spcPts val="2734"/>
              </a:lnSpc>
              <a:buNone/>
            </a:pPr>
            <a:r>
              <a:rPr lang="en-US" sz="2187" dirty="0">
                <a:solidFill>
                  <a:srgbClr val="F5F0F0"/>
                </a:solidFill>
                <a:latin typeface="adonis-web" pitchFamily="34" charset="0"/>
                <a:ea typeface="adonis-web" pitchFamily="34" charset="-122"/>
                <a:cs typeface="adonis-web" pitchFamily="34" charset="-120"/>
              </a:rPr>
              <a:t>Machine Learning</a:t>
            </a:r>
            <a:endParaRPr lang="en-US" sz="2187" dirty="0"/>
          </a:p>
        </p:txBody>
      </p:sp>
      <p:sp>
        <p:nvSpPr>
          <p:cNvPr id="10" name="Text 7"/>
          <p:cNvSpPr/>
          <p:nvPr/>
        </p:nvSpPr>
        <p:spPr>
          <a:xfrm>
            <a:off x="9289971" y="4027646"/>
            <a:ext cx="2836545" cy="2487811"/>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algorithms can enhance machine learning models by providing faster data processing, improved pattern recognition, and more efficient training of neural networks.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515666"/>
            <a:ext cx="6232446" cy="694373"/>
          </a:xfrm>
          <a:prstGeom prst="rect">
            <a:avLst/>
          </a:prstGeom>
          <a:noFill/>
          <a:ln/>
        </p:spPr>
        <p:txBody>
          <a:bodyPr wrap="non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Challenges and Limitations</a:t>
            </a:r>
            <a:endParaRPr lang="en-US" sz="4374" dirty="0"/>
          </a:p>
        </p:txBody>
      </p:sp>
      <p:sp>
        <p:nvSpPr>
          <p:cNvPr id="6" name="Shape 2"/>
          <p:cNvSpPr/>
          <p:nvPr/>
        </p:nvSpPr>
        <p:spPr>
          <a:xfrm>
            <a:off x="833199" y="2716887"/>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992148" y="2758559"/>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1555313" y="2793206"/>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Fragile Qubits</a:t>
            </a:r>
            <a:endParaRPr lang="en-US" sz="2187" dirty="0"/>
          </a:p>
        </p:txBody>
      </p:sp>
      <p:sp>
        <p:nvSpPr>
          <p:cNvPr id="9" name="Text 5"/>
          <p:cNvSpPr/>
          <p:nvPr/>
        </p:nvSpPr>
        <p:spPr>
          <a:xfrm>
            <a:off x="1555313" y="3273623"/>
            <a:ext cx="3820001"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Qubits are extremely delicate and susceptible to environmental noise and interference, making them challenging to maintain in a stable state for extended periods.</a:t>
            </a:r>
            <a:endParaRPr lang="en-US" sz="1750" dirty="0"/>
          </a:p>
        </p:txBody>
      </p:sp>
      <p:sp>
        <p:nvSpPr>
          <p:cNvPr id="10" name="Shape 6"/>
          <p:cNvSpPr/>
          <p:nvPr/>
        </p:nvSpPr>
        <p:spPr>
          <a:xfrm>
            <a:off x="5597485" y="2716887"/>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5756434" y="2758559"/>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6319599" y="2793206"/>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Error Correction</a:t>
            </a:r>
            <a:endParaRPr lang="en-US" sz="2187" dirty="0"/>
          </a:p>
        </p:txBody>
      </p:sp>
      <p:sp>
        <p:nvSpPr>
          <p:cNvPr id="13" name="Text 9"/>
          <p:cNvSpPr/>
          <p:nvPr/>
        </p:nvSpPr>
        <p:spPr>
          <a:xfrm>
            <a:off x="6319599" y="3273623"/>
            <a:ext cx="3820001" cy="1421606"/>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Developing effective error correction and fault-tolerance techniques is crucial to ensure the reliability and accuracy of quantum computations.</a:t>
            </a:r>
            <a:endParaRPr lang="en-US" sz="1750" dirty="0"/>
          </a:p>
        </p:txBody>
      </p:sp>
      <p:sp>
        <p:nvSpPr>
          <p:cNvPr id="14" name="Shape 10"/>
          <p:cNvSpPr/>
          <p:nvPr/>
        </p:nvSpPr>
        <p:spPr>
          <a:xfrm>
            <a:off x="833199" y="5446395"/>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992148" y="5488067"/>
            <a:ext cx="182047" cy="416481"/>
          </a:xfrm>
          <a:prstGeom prst="rect">
            <a:avLst/>
          </a:prstGeom>
          <a:noFill/>
          <a:ln/>
        </p:spPr>
        <p:txBody>
          <a:bodyPr wrap="none" rtlCol="0" anchor="t"/>
          <a:lstStyle/>
          <a:p>
            <a:pPr algn="ctr" indent="0" marL="0">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1555313" y="5522714"/>
            <a:ext cx="2777490" cy="347186"/>
          </a:xfrm>
          <a:prstGeom prst="rect">
            <a:avLst/>
          </a:prstGeom>
          <a:noFill/>
          <a:ln/>
        </p:spPr>
        <p:txBody>
          <a:bodyPr wrap="none" rtlCol="0" anchor="t"/>
          <a:lstStyle/>
          <a:p>
            <a:pPr indent="0" marL="0">
              <a:lnSpc>
                <a:spcPts val="2734"/>
              </a:lnSpc>
              <a:buNone/>
            </a:pPr>
            <a:r>
              <a:rPr lang="en-US" sz="2187" dirty="0">
                <a:solidFill>
                  <a:srgbClr val="E2E6E9"/>
                </a:solidFill>
                <a:latin typeface="adonis-web" pitchFamily="34" charset="0"/>
                <a:ea typeface="adonis-web" pitchFamily="34" charset="-122"/>
                <a:cs typeface="adonis-web" pitchFamily="34" charset="-120"/>
              </a:rPr>
              <a:t>Scalability</a:t>
            </a:r>
            <a:endParaRPr lang="en-US" sz="2187" dirty="0"/>
          </a:p>
        </p:txBody>
      </p:sp>
      <p:sp>
        <p:nvSpPr>
          <p:cNvPr id="17" name="Text 13"/>
          <p:cNvSpPr/>
          <p:nvPr/>
        </p:nvSpPr>
        <p:spPr>
          <a:xfrm>
            <a:off x="1555313" y="6003131"/>
            <a:ext cx="8584287" cy="710803"/>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Scaling up quantum computers to handle larger and more complex problems is a significant engineering challenge that researchers are actively working to overcome.</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334339"/>
          </a:xfrm>
          <a:prstGeom prst="rect">
            <a:avLst/>
          </a:prstGeom>
        </p:spPr>
      </p:pic>
      <p:sp>
        <p:nvSpPr>
          <p:cNvPr id="5" name="Text 1"/>
          <p:cNvSpPr/>
          <p:nvPr/>
        </p:nvSpPr>
        <p:spPr>
          <a:xfrm>
            <a:off x="3283029" y="2847856"/>
            <a:ext cx="6825377" cy="583525"/>
          </a:xfrm>
          <a:prstGeom prst="rect">
            <a:avLst/>
          </a:prstGeom>
          <a:noFill/>
          <a:ln/>
        </p:spPr>
        <p:txBody>
          <a:bodyPr wrap="none" rtlCol="0" anchor="t"/>
          <a:lstStyle/>
          <a:p>
            <a:pPr indent="0" marL="0">
              <a:lnSpc>
                <a:spcPts val="4595"/>
              </a:lnSpc>
              <a:buNone/>
            </a:pPr>
            <a:r>
              <a:rPr lang="en-US" sz="3676" dirty="0">
                <a:solidFill>
                  <a:srgbClr val="F5F0F0"/>
                </a:solidFill>
                <a:latin typeface="adonis-web" pitchFamily="34" charset="0"/>
                <a:ea typeface="adonis-web" pitchFamily="34" charset="-122"/>
                <a:cs typeface="adonis-web" pitchFamily="34" charset="-120"/>
              </a:rPr>
              <a:t>The Future of Quantum Computing</a:t>
            </a:r>
            <a:endParaRPr lang="en-US" sz="3676" dirty="0"/>
          </a:p>
        </p:txBody>
      </p:sp>
      <p:pic>
        <p:nvPicPr>
          <p:cNvPr id="6" name="Image 2" descr="preencoded.png">    </p:cNvPr>
          <p:cNvPicPr>
            <a:picLocks noChangeAspect="1"/>
          </p:cNvPicPr>
          <p:nvPr/>
        </p:nvPicPr>
        <p:blipFill>
          <a:blip r:embed="rId3"/>
          <a:stretch>
            <a:fillRect/>
          </a:stretch>
        </p:blipFill>
        <p:spPr>
          <a:xfrm>
            <a:off x="3283029" y="3711416"/>
            <a:ext cx="2688074" cy="746998"/>
          </a:xfrm>
          <a:prstGeom prst="rect">
            <a:avLst/>
          </a:prstGeom>
        </p:spPr>
      </p:pic>
      <p:sp>
        <p:nvSpPr>
          <p:cNvPr id="7" name="Text 2"/>
          <p:cNvSpPr/>
          <p:nvPr/>
        </p:nvSpPr>
        <p:spPr>
          <a:xfrm>
            <a:off x="3469719" y="4738449"/>
            <a:ext cx="2314694" cy="291822"/>
          </a:xfrm>
          <a:prstGeom prst="rect">
            <a:avLst/>
          </a:prstGeom>
          <a:noFill/>
          <a:ln/>
        </p:spPr>
        <p:txBody>
          <a:bodyPr wrap="none" rtlCol="0" anchor="t"/>
          <a:lstStyle/>
          <a:p>
            <a:pPr algn="l" indent="0" marL="0">
              <a:lnSpc>
                <a:spcPts val="2298"/>
              </a:lnSpc>
              <a:buNone/>
            </a:pPr>
            <a:r>
              <a:rPr lang="en-US" sz="1838" dirty="0">
                <a:solidFill>
                  <a:srgbClr val="E2E6E9"/>
                </a:solidFill>
                <a:latin typeface="adonis-web" pitchFamily="34" charset="0"/>
                <a:ea typeface="adonis-web" pitchFamily="34" charset="-122"/>
                <a:cs typeface="adonis-web" pitchFamily="34" charset="-120"/>
              </a:rPr>
              <a:t>Commercialization</a:t>
            </a:r>
            <a:endParaRPr lang="en-US" sz="1838" dirty="0"/>
          </a:p>
        </p:txBody>
      </p:sp>
      <p:sp>
        <p:nvSpPr>
          <p:cNvPr id="8" name="Text 3"/>
          <p:cNvSpPr/>
          <p:nvPr/>
        </p:nvSpPr>
        <p:spPr>
          <a:xfrm>
            <a:off x="3469719" y="5142309"/>
            <a:ext cx="2314694" cy="2091928"/>
          </a:xfrm>
          <a:prstGeom prst="rect">
            <a:avLst/>
          </a:prstGeom>
          <a:noFill/>
          <a:ln/>
        </p:spPr>
        <p:txBody>
          <a:bodyPr wrap="square" rtlCol="0" anchor="t"/>
          <a:lstStyle/>
          <a:p>
            <a:pPr algn="l" indent="0" marL="0">
              <a:lnSpc>
                <a:spcPts val="2353"/>
              </a:lnSpc>
              <a:buNone/>
            </a:pPr>
            <a:r>
              <a:rPr lang="en-US" sz="1470" dirty="0">
                <a:solidFill>
                  <a:srgbClr val="E2E6E9"/>
                </a:solidFill>
                <a:latin typeface="adonis-web" pitchFamily="34" charset="0"/>
                <a:ea typeface="adonis-web" pitchFamily="34" charset="-122"/>
                <a:cs typeface="adonis-web" pitchFamily="34" charset="-120"/>
              </a:rPr>
              <a:t>As the technology matures, quantum computers are expected to become more accessible and affordable, leading to their widespread adoption across various industries.</a:t>
            </a:r>
            <a:endParaRPr lang="en-US" sz="1470" dirty="0"/>
          </a:p>
        </p:txBody>
      </p:sp>
      <p:pic>
        <p:nvPicPr>
          <p:cNvPr id="9" name="Image 3" descr="preencoded.png">    </p:cNvPr>
          <p:cNvPicPr>
            <a:picLocks noChangeAspect="1"/>
          </p:cNvPicPr>
          <p:nvPr/>
        </p:nvPicPr>
        <p:blipFill>
          <a:blip r:embed="rId4"/>
          <a:stretch>
            <a:fillRect/>
          </a:stretch>
        </p:blipFill>
        <p:spPr>
          <a:xfrm>
            <a:off x="5971103" y="3711416"/>
            <a:ext cx="2688074" cy="746998"/>
          </a:xfrm>
          <a:prstGeom prst="rect">
            <a:avLst/>
          </a:prstGeom>
        </p:spPr>
      </p:pic>
      <p:sp>
        <p:nvSpPr>
          <p:cNvPr id="10" name="Text 4"/>
          <p:cNvSpPr/>
          <p:nvPr/>
        </p:nvSpPr>
        <p:spPr>
          <a:xfrm>
            <a:off x="6157793" y="4738449"/>
            <a:ext cx="2314694" cy="291822"/>
          </a:xfrm>
          <a:prstGeom prst="rect">
            <a:avLst/>
          </a:prstGeom>
          <a:noFill/>
          <a:ln/>
        </p:spPr>
        <p:txBody>
          <a:bodyPr wrap="none" rtlCol="0" anchor="t"/>
          <a:lstStyle/>
          <a:p>
            <a:pPr algn="l" indent="0" marL="0">
              <a:lnSpc>
                <a:spcPts val="2298"/>
              </a:lnSpc>
              <a:buNone/>
            </a:pPr>
            <a:r>
              <a:rPr lang="en-US" sz="1838" dirty="0">
                <a:solidFill>
                  <a:srgbClr val="E2E6E9"/>
                </a:solidFill>
                <a:latin typeface="adonis-web" pitchFamily="34" charset="0"/>
                <a:ea typeface="adonis-web" pitchFamily="34" charset="-122"/>
                <a:cs typeface="adonis-web" pitchFamily="34" charset="-120"/>
              </a:rPr>
              <a:t>Quantum Internet</a:t>
            </a:r>
            <a:endParaRPr lang="en-US" sz="1838" dirty="0"/>
          </a:p>
        </p:txBody>
      </p:sp>
      <p:sp>
        <p:nvSpPr>
          <p:cNvPr id="11" name="Text 5"/>
          <p:cNvSpPr/>
          <p:nvPr/>
        </p:nvSpPr>
        <p:spPr>
          <a:xfrm>
            <a:off x="6157793" y="5142309"/>
            <a:ext cx="2314694" cy="2390775"/>
          </a:xfrm>
          <a:prstGeom prst="rect">
            <a:avLst/>
          </a:prstGeom>
          <a:noFill/>
          <a:ln/>
        </p:spPr>
        <p:txBody>
          <a:bodyPr wrap="square" rtlCol="0" anchor="t"/>
          <a:lstStyle/>
          <a:p>
            <a:pPr algn="l" indent="0" marL="0">
              <a:lnSpc>
                <a:spcPts val="2353"/>
              </a:lnSpc>
              <a:buNone/>
            </a:pPr>
            <a:r>
              <a:rPr lang="en-US" sz="1470" dirty="0">
                <a:solidFill>
                  <a:srgbClr val="E2E6E9"/>
                </a:solidFill>
                <a:latin typeface="adonis-web" pitchFamily="34" charset="0"/>
                <a:ea typeface="adonis-web" pitchFamily="34" charset="-122"/>
                <a:cs typeface="adonis-web" pitchFamily="34" charset="-120"/>
              </a:rPr>
              <a:t>The development of a quantum internet, which can transmit information using quantum mechanics, will enable secure communication and distributed quantum computing.</a:t>
            </a:r>
            <a:endParaRPr lang="en-US" sz="1470" dirty="0"/>
          </a:p>
        </p:txBody>
      </p:sp>
      <p:pic>
        <p:nvPicPr>
          <p:cNvPr id="12" name="Image 4" descr="preencoded.png">    </p:cNvPr>
          <p:cNvPicPr>
            <a:picLocks noChangeAspect="1"/>
          </p:cNvPicPr>
          <p:nvPr/>
        </p:nvPicPr>
        <p:blipFill>
          <a:blip r:embed="rId5"/>
          <a:stretch>
            <a:fillRect/>
          </a:stretch>
        </p:blipFill>
        <p:spPr>
          <a:xfrm>
            <a:off x="8659178" y="3711416"/>
            <a:ext cx="2688074" cy="746998"/>
          </a:xfrm>
          <a:prstGeom prst="rect">
            <a:avLst/>
          </a:prstGeom>
        </p:spPr>
      </p:pic>
      <p:sp>
        <p:nvSpPr>
          <p:cNvPr id="13" name="Text 6"/>
          <p:cNvSpPr/>
          <p:nvPr/>
        </p:nvSpPr>
        <p:spPr>
          <a:xfrm>
            <a:off x="8845868" y="4738449"/>
            <a:ext cx="2314694" cy="291822"/>
          </a:xfrm>
          <a:prstGeom prst="rect">
            <a:avLst/>
          </a:prstGeom>
          <a:noFill/>
          <a:ln/>
        </p:spPr>
        <p:txBody>
          <a:bodyPr wrap="none" rtlCol="0" anchor="t"/>
          <a:lstStyle/>
          <a:p>
            <a:pPr algn="l" indent="0" marL="0">
              <a:lnSpc>
                <a:spcPts val="2298"/>
              </a:lnSpc>
              <a:buNone/>
            </a:pPr>
            <a:r>
              <a:rPr lang="en-US" sz="1838" dirty="0">
                <a:solidFill>
                  <a:srgbClr val="E2E6E9"/>
                </a:solidFill>
                <a:latin typeface="adonis-web" pitchFamily="34" charset="0"/>
                <a:ea typeface="adonis-web" pitchFamily="34" charset="-122"/>
                <a:cs typeface="adonis-web" pitchFamily="34" charset="-120"/>
              </a:rPr>
              <a:t>Quantum Supremacy</a:t>
            </a:r>
            <a:endParaRPr lang="en-US" sz="1838" dirty="0"/>
          </a:p>
        </p:txBody>
      </p:sp>
      <p:sp>
        <p:nvSpPr>
          <p:cNvPr id="14" name="Text 7"/>
          <p:cNvSpPr/>
          <p:nvPr/>
        </p:nvSpPr>
        <p:spPr>
          <a:xfrm>
            <a:off x="8845868" y="5142309"/>
            <a:ext cx="2314694" cy="2390775"/>
          </a:xfrm>
          <a:prstGeom prst="rect">
            <a:avLst/>
          </a:prstGeom>
          <a:noFill/>
          <a:ln/>
        </p:spPr>
        <p:txBody>
          <a:bodyPr wrap="square" rtlCol="0" anchor="t"/>
          <a:lstStyle/>
          <a:p>
            <a:pPr algn="l" indent="0" marL="0">
              <a:lnSpc>
                <a:spcPts val="2353"/>
              </a:lnSpc>
              <a:buNone/>
            </a:pPr>
            <a:r>
              <a:rPr lang="en-US" sz="1470" dirty="0">
                <a:solidFill>
                  <a:srgbClr val="E2E6E9"/>
                </a:solidFill>
                <a:latin typeface="adonis-web" pitchFamily="34" charset="0"/>
                <a:ea typeface="adonis-web" pitchFamily="34" charset="-122"/>
                <a:cs typeface="adonis-web" pitchFamily="34" charset="-120"/>
              </a:rPr>
              <a:t>Achieving "quantum supremacy," where quantum computers outperform classical computers on specific tasks, will be a significant milestone in the field, paving the way for even more advanced applications.</a:t>
            </a:r>
            <a:endParaRPr lang="en-US" sz="147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sp>
      <p:sp>
        <p:nvSpPr>
          <p:cNvPr id="6" name="Text 2"/>
          <p:cNvSpPr/>
          <p:nvPr/>
        </p:nvSpPr>
        <p:spPr>
          <a:xfrm>
            <a:off x="2517696" y="2365296"/>
            <a:ext cx="9594890" cy="1388745"/>
          </a:xfrm>
          <a:prstGeom prst="rect">
            <a:avLst/>
          </a:prstGeom>
          <a:noFill/>
          <a:ln/>
        </p:spPr>
        <p:txBody>
          <a:bodyPr wrap="square" rtlCol="0" anchor="t"/>
          <a:lstStyle/>
          <a:p>
            <a:pPr indent="0" marL="0">
              <a:lnSpc>
                <a:spcPts val="5468"/>
              </a:lnSpc>
              <a:buNone/>
            </a:pPr>
            <a:r>
              <a:rPr lang="en-US" sz="4374" dirty="0">
                <a:solidFill>
                  <a:srgbClr val="F5F0F0"/>
                </a:solidFill>
                <a:latin typeface="adonis-web" pitchFamily="34" charset="0"/>
                <a:ea typeface="adonis-web" pitchFamily="34" charset="-122"/>
                <a:cs typeface="adonis-web" pitchFamily="34" charset="-120"/>
              </a:rPr>
              <a:t>Conclusion: Embracing the Quantum Revolution</a:t>
            </a:r>
            <a:endParaRPr lang="en-US" sz="4374" dirty="0"/>
          </a:p>
        </p:txBody>
      </p:sp>
      <p:sp>
        <p:nvSpPr>
          <p:cNvPr id="7" name="Text 3"/>
          <p:cNvSpPr/>
          <p:nvPr/>
        </p:nvSpPr>
        <p:spPr>
          <a:xfrm>
            <a:off x="2517696" y="4087297"/>
            <a:ext cx="9594890" cy="1777008"/>
          </a:xfrm>
          <a:prstGeom prst="rect">
            <a:avLst/>
          </a:prstGeom>
          <a:noFill/>
          <a:ln/>
        </p:spPr>
        <p:txBody>
          <a:bodyPr wrap="square" rtlCol="0" anchor="t"/>
          <a:lstStyle/>
          <a:p>
            <a:pPr indent="0" marL="0">
              <a:lnSpc>
                <a:spcPts val="2799"/>
              </a:lnSpc>
              <a:buNone/>
            </a:pPr>
            <a:r>
              <a:rPr lang="en-US" sz="1750" dirty="0">
                <a:solidFill>
                  <a:srgbClr val="E2E6E9"/>
                </a:solidFill>
                <a:latin typeface="adonis-web" pitchFamily="34" charset="0"/>
                <a:ea typeface="adonis-web" pitchFamily="34" charset="-122"/>
                <a:cs typeface="adonis-web" pitchFamily="34" charset="-120"/>
              </a:rPr>
              <a:t>Quantum computing represents a transformative shift in the world of technology, promising to unlock unprecedented computational power and unlock solutions to some of the most complex challenges facing humanity. By embracing this quantum revolution, we can expect to witness groundbreaking advancements in fields ranging from science and medicine to finance and cybersecurity, shaping the future of our world.</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2024-04-01T16:46:49Z</dcterms:created>
  <dcterms:modified xsi:type="dcterms:W3CDTF">2024-04-01T16:46:49Z</dcterms:modified>
</cp:coreProperties>
</file>